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66" r:id="rId3"/>
    <p:sldId id="261" r:id="rId4"/>
    <p:sldId id="260" r:id="rId5"/>
    <p:sldId id="257" r:id="rId6"/>
    <p:sldId id="267" r:id="rId7"/>
    <p:sldId id="265" r:id="rId8"/>
    <p:sldId id="268" r:id="rId9"/>
    <p:sldId id="262" r:id="rId10"/>
    <p:sldId id="264" r:id="rId11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51E4BE-CC29-4CE2-B16D-B530D74A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DE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086FD74-6BA6-4998-9423-9636C97CC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DE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A798F3D-2B32-4715-AD69-57D11D15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4107-FA05-4566-AFD6-44F4C6E0FB32}" type="datetimeFigureOut">
              <a:rPr lang="en-DE" smtClean="0"/>
              <a:t>08/11/2019</a:t>
            </a:fld>
            <a:endParaRPr lang="en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12DC4CA-B8F2-4525-A76C-51E2CC9F7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D9030AF-86ED-4CE1-9DA8-90C6EF67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AD49-D3F5-43F7-8E59-3E34BEF1C9A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98153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36B991-0033-48E3-BB08-A52421CA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DE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CA27F8C-79DE-4EC0-835A-DBCEB0324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DE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BB11575-E3C7-4EC8-AAD7-C6EB086A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4107-FA05-4566-AFD6-44F4C6E0FB32}" type="datetimeFigureOut">
              <a:rPr lang="en-DE" smtClean="0"/>
              <a:t>08/11/2019</a:t>
            </a:fld>
            <a:endParaRPr lang="en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12F28D9-B8DC-4AB0-B706-F7BCC54E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B17265F-198E-4837-96C5-DA44EE3A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AD49-D3F5-43F7-8E59-3E34BEF1C9A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6622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277FA8BA-AC9E-43FE-B4E2-6332B52122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DE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FB23E4A-CC16-4362-9D20-0B1578464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DE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9E7F090-FC54-4423-8C21-CC02B0680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4107-FA05-4566-AFD6-44F4C6E0FB32}" type="datetimeFigureOut">
              <a:rPr lang="en-DE" smtClean="0"/>
              <a:t>08/11/2019</a:t>
            </a:fld>
            <a:endParaRPr lang="en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CFB82D0-5993-4532-8F46-CAE31D506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20A3F71-3F88-4E21-9883-2E4572084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AD49-D3F5-43F7-8E59-3E34BEF1C9A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6835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1694FC-D6AE-4504-880B-EE3A20293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DE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A2A1B66-4E34-41AB-ADFE-5434F7BB1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DE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A22E4FF-6708-47FB-A4F9-AC0EE5C0B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4107-FA05-4566-AFD6-44F4C6E0FB32}" type="datetimeFigureOut">
              <a:rPr lang="en-DE" smtClean="0"/>
              <a:t>08/11/2019</a:t>
            </a:fld>
            <a:endParaRPr lang="en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108CF3A-44D3-415F-AAE2-AB0C81601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F6C7668-2F8F-4813-91F7-097D4E762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AD49-D3F5-43F7-8E59-3E34BEF1C9A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76113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B07C42-10C0-4A22-A49F-E97622CF8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DE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BF1FB76-CB3F-4DC7-A4C4-B25C3F415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C54FC50-F071-44CA-BF67-C3B4FF211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4107-FA05-4566-AFD6-44F4C6E0FB32}" type="datetimeFigureOut">
              <a:rPr lang="en-DE" smtClean="0"/>
              <a:t>08/11/2019</a:t>
            </a:fld>
            <a:endParaRPr lang="en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8B00E49-9B1A-4E8D-ADC6-86C88F190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A5FE59D-57B0-4963-BAD6-0D0DAC8FD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AD49-D3F5-43F7-8E59-3E34BEF1C9A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0639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FB4BD5-217D-4682-B2D4-64828AE10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DE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711EF4-9A2C-4191-994E-794F8F230A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DE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8B762BD-65E8-41AB-A126-D90D757B4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DE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9AE8D01-BB6D-4EE5-865D-F9A8F28CC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4107-FA05-4566-AFD6-44F4C6E0FB32}" type="datetimeFigureOut">
              <a:rPr lang="en-DE" smtClean="0"/>
              <a:t>08/11/2019</a:t>
            </a:fld>
            <a:endParaRPr lang="en-DE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ED233DC-0EF6-4690-A022-A715F636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4707647-6F2F-405B-AB1D-763CE1F58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AD49-D3F5-43F7-8E59-3E34BEF1C9A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46754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221B43-8F35-4776-836A-E724B00E5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DE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93554DD-3660-49A4-A3D6-19C9D9B31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0D0BBC8-1710-4DFB-AD27-96814D259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DE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0CAD6E4-8C16-4924-A366-2A0FAEDD8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9195B0E-CDFD-4B75-B889-719A254CF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DE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7CBA03C7-9FED-4E71-817B-DCB78BA36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4107-FA05-4566-AFD6-44F4C6E0FB32}" type="datetimeFigureOut">
              <a:rPr lang="en-DE" smtClean="0"/>
              <a:t>08/11/2019</a:t>
            </a:fld>
            <a:endParaRPr lang="en-DE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3AE2A1C6-2662-49E1-BF49-CEA54C4B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C00332FD-0C96-4D9B-ABB0-C054EDB9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AD49-D3F5-43F7-8E59-3E34BEF1C9A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4346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DECAA3-96C7-409A-A6FF-9F5FA094B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DE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594875B4-4E6E-4164-84B3-0DD85F545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4107-FA05-4566-AFD6-44F4C6E0FB32}" type="datetimeFigureOut">
              <a:rPr lang="en-DE" smtClean="0"/>
              <a:t>08/11/2019</a:t>
            </a:fld>
            <a:endParaRPr lang="en-DE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BF2CD93-44BD-44ED-ADF0-199F61B18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842A83D-A4BD-461C-93DE-B2C754F0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AD49-D3F5-43F7-8E59-3E34BEF1C9A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7659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22CD412-CA84-49B8-A014-3B6BD52E7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4107-FA05-4566-AFD6-44F4C6E0FB32}" type="datetimeFigureOut">
              <a:rPr lang="en-DE" smtClean="0"/>
              <a:t>08/11/2019</a:t>
            </a:fld>
            <a:endParaRPr lang="en-DE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E48F672-CA56-4D93-ABB9-04259792E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A1A53FA-75FF-4E40-98F8-ABB18E79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AD49-D3F5-43F7-8E59-3E34BEF1C9A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2446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8742058-AB08-4718-B6F9-AB24EA423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DE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3486039-0A34-4D5A-9796-612EBD46F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DE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4316042-E3A3-4DDB-B3C2-FE4DBBD41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7E95D03-C5B7-4DA0-8E5B-CB5BF80E1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4107-FA05-4566-AFD6-44F4C6E0FB32}" type="datetimeFigureOut">
              <a:rPr lang="en-DE" smtClean="0"/>
              <a:t>08/11/2019</a:t>
            </a:fld>
            <a:endParaRPr lang="en-DE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EFB4EDE-4BCA-4FC5-BD95-86F8D560E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8551A12-7FD0-4368-A4E0-BA51805D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AD49-D3F5-43F7-8E59-3E34BEF1C9A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22148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19E0F7-F440-41CA-994C-D6C2A5C99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DE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4A38AF5-BF38-4AA2-ADF6-33556709E4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6357E37-757C-4A42-BB76-E9A0D760C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F856E9F-6BA0-494C-A8E3-EBF5FB1B6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4107-FA05-4566-AFD6-44F4C6E0FB32}" type="datetimeFigureOut">
              <a:rPr lang="en-DE" smtClean="0"/>
              <a:t>08/11/2019</a:t>
            </a:fld>
            <a:endParaRPr lang="en-DE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A610687-EB47-410B-85BC-364A5167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8B9CB12-B522-4F64-BF3B-88437DE2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AD49-D3F5-43F7-8E59-3E34BEF1C9A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8177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283CC3D-E0D9-48D7-B5F7-B039EEA5D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DE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5847897-DA07-4C25-B62D-061208A9F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DE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F7F7425-FF7D-4AD9-810D-AB7F05241A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84107-FA05-4566-AFD6-44F4C6E0FB32}" type="datetimeFigureOut">
              <a:rPr lang="en-DE" smtClean="0"/>
              <a:t>08/11/2019</a:t>
            </a:fld>
            <a:endParaRPr lang="en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0940BA1-AC6B-42C0-A5EA-E0533B986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B8ABE7E-2D4D-4447-99DD-C38BDA344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7AD49-D3F5-43F7-8E59-3E34BEF1C9A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6333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7D7E4F-595A-489B-82AC-0B6A7A5E0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660" y="-581773"/>
            <a:ext cx="11686671" cy="2387600"/>
          </a:xfrm>
        </p:spPr>
        <p:txBody>
          <a:bodyPr>
            <a:normAutofit/>
          </a:bodyPr>
          <a:lstStyle/>
          <a:p>
            <a:r>
              <a:rPr lang="en-US" sz="4800" b="1" dirty="0"/>
              <a:t>V</a:t>
            </a:r>
            <a:r>
              <a:rPr lang="hu-HU" sz="4800" b="1" dirty="0" err="1"/>
              <a:t>árosi</a:t>
            </a:r>
            <a:r>
              <a:rPr lang="hu-HU" sz="4800" b="1" dirty="0"/>
              <a:t> műveletek az információs korban</a:t>
            </a:r>
            <a:br>
              <a:rPr lang="hu-HU" sz="4800" b="1" dirty="0"/>
            </a:br>
            <a:endParaRPr lang="en-DE" sz="4800" b="1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5906C8D-5A6B-408F-9E2F-92B4D6220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5" y="1178565"/>
            <a:ext cx="9144000" cy="1655762"/>
          </a:xfrm>
        </p:spPr>
        <p:txBody>
          <a:bodyPr/>
          <a:lstStyle/>
          <a:p>
            <a:r>
              <a:rPr lang="hu-HU" b="1" dirty="0"/>
              <a:t>Új technológiák, változó műveleti környezet</a:t>
            </a:r>
            <a:endParaRPr lang="en-DE" b="1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71BBEAA-2B93-4924-98CD-7758662D137F}"/>
              </a:ext>
            </a:extLst>
          </p:cNvPr>
          <p:cNvSpPr txBox="1"/>
          <p:nvPr/>
        </p:nvSpPr>
        <p:spPr>
          <a:xfrm>
            <a:off x="-6" y="491179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KOMMUNIKÁCIÓ 2019</a:t>
            </a:r>
          </a:p>
          <a:p>
            <a:pPr algn="ctr"/>
            <a:r>
              <a:rPr lang="hu-HU" b="1" dirty="0"/>
              <a:t>Stefánia Palota – 2019.11.14.</a:t>
            </a:r>
            <a:endParaRPr lang="en-DE" b="1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AFA283B-2882-41F2-97C5-87D68372A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27" y="5558130"/>
            <a:ext cx="1027934" cy="96676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E59A57E-97FB-4829-9415-999DD8871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03" y="1743506"/>
            <a:ext cx="5311383" cy="2987653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25133B30-A03C-4945-BAD1-C900C807E56A}"/>
              </a:ext>
            </a:extLst>
          </p:cNvPr>
          <p:cNvSpPr txBox="1"/>
          <p:nvPr/>
        </p:nvSpPr>
        <p:spPr>
          <a:xfrm>
            <a:off x="2" y="6603761"/>
            <a:ext cx="121919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Forrás: </a:t>
            </a:r>
            <a:r>
              <a:rPr lang="hu-HU" sz="800" dirty="0" err="1"/>
              <a:t>Electronic</a:t>
            </a:r>
            <a:r>
              <a:rPr lang="hu-HU" sz="800" dirty="0"/>
              <a:t> Arts, </a:t>
            </a:r>
            <a:r>
              <a:rPr lang="hu-HU" sz="800" dirty="0" err="1"/>
              <a:t>Battelfield</a:t>
            </a:r>
            <a:r>
              <a:rPr lang="hu-HU" sz="800" dirty="0"/>
              <a:t> 2 </a:t>
            </a:r>
            <a:endParaRPr lang="en-GB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7CC86142-34B4-4FC9-8FDB-71FF703C3267}"/>
              </a:ext>
            </a:extLst>
          </p:cNvPr>
          <p:cNvSpPr txBox="1"/>
          <p:nvPr/>
        </p:nvSpPr>
        <p:spPr>
          <a:xfrm>
            <a:off x="3440305" y="6569001"/>
            <a:ext cx="5311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/>
              <a:t>KODORI JÓZSEF NKE ÁNTK NBVP MSC II. ÉVFOLYAM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513789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EC3422-1E38-49A4-AADE-4091CF46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hu-HU" b="1" dirty="0"/>
              <a:t>Köszönöm a megtisztelő figyelmüket</a:t>
            </a:r>
            <a:r>
              <a:rPr lang="en-US" b="1" dirty="0"/>
              <a:t>!</a:t>
            </a:r>
            <a:endParaRPr lang="en-GB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44239F4-3533-4E56-9478-9115F895E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9983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811846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BE1D8D-8C2B-41B2-B6BA-23C1860ED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Tartalom</a:t>
            </a:r>
            <a:endParaRPr lang="en-GB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B35E64-E87C-400C-8409-B9D30DF41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hu-HU" b="1" dirty="0"/>
              <a:t>Premisszák</a:t>
            </a:r>
          </a:p>
          <a:p>
            <a:pPr marL="514350" indent="-514350">
              <a:buAutoNum type="arabicPeriod"/>
            </a:pPr>
            <a:r>
              <a:rPr lang="hu-HU" b="1" dirty="0"/>
              <a:t>Mesterséges intelligencia </a:t>
            </a:r>
          </a:p>
          <a:p>
            <a:pPr marL="514350" indent="-514350">
              <a:buAutoNum type="arabicPeriod"/>
            </a:pPr>
            <a:r>
              <a:rPr lang="hu-HU" b="1" dirty="0"/>
              <a:t>Kibertér és a városi tér találkozása</a:t>
            </a:r>
          </a:p>
          <a:p>
            <a:pPr marL="514350" indent="-514350">
              <a:buAutoNum type="arabicPeriod"/>
            </a:pPr>
            <a:r>
              <a:rPr lang="hu-HU" b="1" dirty="0"/>
              <a:t>OSINT</a:t>
            </a:r>
          </a:p>
          <a:p>
            <a:pPr marL="514350" indent="-514350">
              <a:buAutoNum type="arabicPeriod"/>
            </a:pPr>
            <a:r>
              <a:rPr lang="hu-HU" b="1" dirty="0" err="1"/>
              <a:t>Geoinformációs</a:t>
            </a:r>
            <a:r>
              <a:rPr lang="hu-HU" b="1" dirty="0"/>
              <a:t> felderítés (GEOINT) </a:t>
            </a:r>
          </a:p>
          <a:p>
            <a:pPr marL="514350" indent="-514350">
              <a:buAutoNum type="arabicPeriod"/>
            </a:pPr>
            <a:r>
              <a:rPr lang="hu-HU" b="1" dirty="0"/>
              <a:t>Gyakorlati példák</a:t>
            </a:r>
          </a:p>
          <a:p>
            <a:pPr marL="514350" indent="-514350">
              <a:buAutoNum type="arabicPeriod"/>
            </a:pPr>
            <a:r>
              <a:rPr lang="hu-HU" b="1" dirty="0"/>
              <a:t>Összegzés </a:t>
            </a:r>
          </a:p>
          <a:p>
            <a:pPr marL="514350" indent="-514350">
              <a:buAutoNum type="arabicPeriod"/>
            </a:pPr>
            <a:r>
              <a:rPr lang="hu-HU" b="1" dirty="0"/>
              <a:t>Felhasznált irodalom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4651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671C2D-463D-4246-AA11-71BFF6314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Az előadás premisszái</a:t>
            </a:r>
            <a:endParaRPr lang="en-GB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65DBB4-3604-4842-BA54-D481593AD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/>
              <a:t>A világ lakosságának 68%-a városon fog élni 2050-re. (ENSZ)</a:t>
            </a:r>
          </a:p>
          <a:p>
            <a:r>
              <a:rPr lang="hu-HU" b="1" dirty="0"/>
              <a:t>A haderők számára az egyik legkritikusabb kihívás a városi harc. </a:t>
            </a:r>
          </a:p>
          <a:p>
            <a:r>
              <a:rPr lang="hu-HU" b="1" dirty="0"/>
              <a:t>A technológiai fejlődés megváltoztatja a konfliktusokat, de nem úgy, ahogy gondolnánk.</a:t>
            </a:r>
          </a:p>
          <a:p>
            <a:r>
              <a:rPr lang="hu-HU" b="1" dirty="0"/>
              <a:t>A katonai és rendőri tevékenységek egyre jobban átfedik egymást. </a:t>
            </a:r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154960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2468F4-0B87-4A5F-AD4A-46BDD4048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Mesterséges intelligencia az urbánus környezetben</a:t>
            </a:r>
            <a:endParaRPr lang="en-GB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89FBA7-49BE-45D0-82A3-0B1905D2B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02642" cy="4351338"/>
          </a:xfrm>
        </p:spPr>
        <p:txBody>
          <a:bodyPr/>
          <a:lstStyle/>
          <a:p>
            <a:r>
              <a:rPr lang="en-US" dirty="0"/>
              <a:t>MI ink</a:t>
            </a:r>
            <a:r>
              <a:rPr lang="hu-HU" dirty="0" err="1"/>
              <a:t>ább</a:t>
            </a:r>
            <a:r>
              <a:rPr lang="hu-HU" dirty="0"/>
              <a:t> </a:t>
            </a:r>
            <a:r>
              <a:rPr lang="en-US" dirty="0"/>
              <a:t>‘enabler’</a:t>
            </a:r>
            <a:r>
              <a:rPr lang="hu-HU" dirty="0"/>
              <a:t> és nem fegyver </a:t>
            </a:r>
          </a:p>
          <a:p>
            <a:r>
              <a:rPr lang="hu-HU" dirty="0"/>
              <a:t>Legnagyobb potenciál: C2ISR (C4..C5..)</a:t>
            </a:r>
          </a:p>
          <a:p>
            <a:r>
              <a:rPr lang="hu-HU" dirty="0" err="1"/>
              <a:t>Amplifikálni</a:t>
            </a:r>
            <a:r>
              <a:rPr lang="hu-HU" dirty="0"/>
              <a:t> fogja a városi harcok </a:t>
            </a:r>
          </a:p>
          <a:p>
            <a:pPr marL="0" indent="0">
              <a:buNone/>
            </a:pPr>
            <a:r>
              <a:rPr lang="hu-HU" dirty="0"/>
              <a:t>sajátosságait és nem radikálisan megváltoztatni őket</a:t>
            </a:r>
          </a:p>
          <a:p>
            <a:r>
              <a:rPr lang="hu-HU" dirty="0"/>
              <a:t>Gyorsabb csaták</a:t>
            </a:r>
          </a:p>
          <a:p>
            <a:r>
              <a:rPr lang="hu-HU" dirty="0"/>
              <a:t>DE Hosszabb háborúk</a:t>
            </a:r>
          </a:p>
          <a:p>
            <a:r>
              <a:rPr lang="hu-HU" dirty="0"/>
              <a:t>Biztonsági rések, gépi tanulás befolyásolása 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A1AD57A-278C-4DAC-8060-0509C8D21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59" y="1318140"/>
            <a:ext cx="3325641" cy="237598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73F5D62-C56F-4333-8B12-48721E1C8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59" y="4098437"/>
            <a:ext cx="3325641" cy="207852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4870D9B3-3D64-40A6-B0FC-F9F00FB7FF16}"/>
              </a:ext>
            </a:extLst>
          </p:cNvPr>
          <p:cNvSpPr txBox="1"/>
          <p:nvPr/>
        </p:nvSpPr>
        <p:spPr>
          <a:xfrm>
            <a:off x="0" y="6581274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Forrás: Fent – U.S. </a:t>
            </a:r>
            <a:r>
              <a:rPr lang="hu-HU" sz="800" b="1" dirty="0" err="1"/>
              <a:t>Army</a:t>
            </a:r>
            <a:r>
              <a:rPr lang="hu-HU" sz="800" b="1" dirty="0"/>
              <a:t> Lent: U.S. </a:t>
            </a:r>
            <a:r>
              <a:rPr lang="hu-HU" sz="800" b="1" dirty="0" err="1"/>
              <a:t>Army</a:t>
            </a:r>
            <a:r>
              <a:rPr lang="hu-HU" sz="800" b="1" dirty="0"/>
              <a:t> </a:t>
            </a:r>
            <a:r>
              <a:rPr lang="hu-HU" sz="800" b="1" dirty="0" err="1"/>
              <a:t>Illustration</a:t>
            </a:r>
            <a:r>
              <a:rPr lang="hu-HU" sz="800" b="1" dirty="0"/>
              <a:t> (ARL)</a:t>
            </a:r>
            <a:endParaRPr lang="en-GB" sz="800" b="1" dirty="0"/>
          </a:p>
        </p:txBody>
      </p:sp>
    </p:spTree>
    <p:extLst>
      <p:ext uri="{BB962C8B-B14F-4D97-AF65-F5344CB8AC3E}">
        <p14:creationId xmlns:p14="http://schemas.microsoft.com/office/powerpoint/2010/main" val="1127933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88AFB1-3E6A-4D99-8BAF-2BFF1C937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200" b="1" dirty="0"/>
              <a:t>Kibertér és az urbánus környezet találkozása</a:t>
            </a:r>
            <a:endParaRPr lang="en-DE" sz="4200" b="1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C57E9FD-291F-4492-99B7-D43593402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21372"/>
            <a:ext cx="3524422" cy="2028764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A52D440-02D6-4578-A494-F4FB84B0C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2" y="1690688"/>
            <a:ext cx="3507470" cy="1888638"/>
          </a:xfrm>
          <a:prstGeom prst="rect">
            <a:avLst/>
          </a:prstGeom>
        </p:spPr>
      </p:pic>
      <p:pic>
        <p:nvPicPr>
          <p:cNvPr id="9" name="Ábra 8" descr="Sávnyilak">
            <a:extLst>
              <a:ext uri="{FF2B5EF4-FFF2-40B4-BE49-F238E27FC236}">
                <a16:creationId xmlns:a16="http://schemas.microsoft.com/office/drawing/2014/main" id="{84D8D4E7-A4FB-46A3-8621-E9F7DF3C0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15046" y="3627531"/>
            <a:ext cx="693841" cy="693841"/>
          </a:xfrm>
          <a:prstGeom prst="rect">
            <a:avLst/>
          </a:prstGeom>
        </p:spPr>
      </p:pic>
      <p:pic>
        <p:nvPicPr>
          <p:cNvPr id="11" name="Ábra 10" descr="Sávnyilak (jobbról balra írva)">
            <a:extLst>
              <a:ext uri="{FF2B5EF4-FFF2-40B4-BE49-F238E27FC236}">
                <a16:creationId xmlns:a16="http://schemas.microsoft.com/office/drawing/2014/main" id="{198B1B3D-840E-4D55-BA4F-C15976CCE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2608887" y="3603429"/>
            <a:ext cx="693840" cy="693840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9BC9C7CC-F5ED-4DC3-A909-E430225B9CDF}"/>
              </a:ext>
            </a:extLst>
          </p:cNvPr>
          <p:cNvSpPr txBox="1"/>
          <p:nvPr/>
        </p:nvSpPr>
        <p:spPr>
          <a:xfrm>
            <a:off x="4896853" y="1690688"/>
            <a:ext cx="67858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/>
              <a:t>A globális (</a:t>
            </a:r>
            <a:r>
              <a:rPr lang="hu-HU" sz="2800" b="1" dirty="0" err="1"/>
              <a:t>kiber</a:t>
            </a:r>
            <a:r>
              <a:rPr lang="hu-HU" sz="2800" b="1" dirty="0"/>
              <a:t>) és a lokális (fizikai) tér találkozása (GLOCAL)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/>
              <a:t>A sokszor primitív városi műveleteket egy különösen szofisztikált digitális képességek kell, hogy kiegészítsék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/>
              <a:t>A közel-keleti konfliktusok retrográd harcait fejlett technológiai információs műveletek kísérik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/>
              <a:t>Ami a légifölény volt a múlt században, az most a </a:t>
            </a:r>
            <a:r>
              <a:rPr lang="hu-HU" sz="2800" b="1" dirty="0" err="1"/>
              <a:t>kiberfölény</a:t>
            </a:r>
            <a:r>
              <a:rPr lang="hu-HU" sz="2800" b="1" dirty="0"/>
              <a:t> a 21. században  </a:t>
            </a:r>
            <a:endParaRPr lang="en-GB" sz="2800" b="1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EE13B2C-F613-4BF9-998C-490BB40B9B2A}"/>
              </a:ext>
            </a:extLst>
          </p:cNvPr>
          <p:cNvSpPr txBox="1"/>
          <p:nvPr/>
        </p:nvSpPr>
        <p:spPr>
          <a:xfrm>
            <a:off x="0" y="6492875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Forrás: Fent – </a:t>
            </a:r>
            <a:r>
              <a:rPr lang="hu-HU" sz="800" b="1" dirty="0" err="1"/>
              <a:t>Security</a:t>
            </a:r>
            <a:r>
              <a:rPr lang="hu-HU" sz="800" b="1" dirty="0"/>
              <a:t> </a:t>
            </a:r>
            <a:r>
              <a:rPr lang="hu-HU" sz="800" b="1" dirty="0" err="1"/>
              <a:t>Today</a:t>
            </a:r>
            <a:r>
              <a:rPr lang="hu-HU" sz="800" b="1" dirty="0"/>
              <a:t> Lent – </a:t>
            </a:r>
            <a:r>
              <a:rPr lang="hu-HU" sz="800" b="1" dirty="0" err="1"/>
              <a:t>Canadian</a:t>
            </a:r>
            <a:r>
              <a:rPr lang="hu-HU" sz="800" b="1" dirty="0"/>
              <a:t> Red </a:t>
            </a:r>
            <a:r>
              <a:rPr lang="hu-HU" sz="800" b="1" dirty="0" err="1"/>
              <a:t>Cross</a:t>
            </a:r>
            <a:endParaRPr lang="en-GB" sz="800" b="1" dirty="0"/>
          </a:p>
        </p:txBody>
      </p:sp>
    </p:spTree>
    <p:extLst>
      <p:ext uri="{BB962C8B-B14F-4D97-AF65-F5344CB8AC3E}">
        <p14:creationId xmlns:p14="http://schemas.microsoft.com/office/powerpoint/2010/main" val="359659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A87B5C-8C73-4DF1-B1A6-65982CD75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Nyílt forrású információszerzés (OSINT)</a:t>
            </a:r>
            <a:endParaRPr lang="en-GB" b="1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90592FC-51F2-43AD-B533-455D1E867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80" y="2062016"/>
            <a:ext cx="4576491" cy="2574276"/>
          </a:xfr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DFF5EB84-9844-4BD7-A24D-8FFF611BED06}"/>
              </a:ext>
            </a:extLst>
          </p:cNvPr>
          <p:cNvSpPr txBox="1"/>
          <p:nvPr/>
        </p:nvSpPr>
        <p:spPr>
          <a:xfrm>
            <a:off x="838200" y="2397948"/>
            <a:ext cx="59183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b="1" dirty="0"/>
              <a:t>„A nyíltan elérhető adatok fogják képezni az Egyesült Királyság helyzetismeretének a gerincét a jövő konfliktusaiban…” </a:t>
            </a:r>
            <a:endParaRPr lang="en-GB" sz="3200" b="1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6CE781D-9EF0-4E2F-985F-FB549B43FB68}"/>
              </a:ext>
            </a:extLst>
          </p:cNvPr>
          <p:cNvSpPr txBox="1"/>
          <p:nvPr/>
        </p:nvSpPr>
        <p:spPr>
          <a:xfrm>
            <a:off x="7151380" y="4636292"/>
            <a:ext cx="4576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James </a:t>
            </a:r>
            <a:r>
              <a:rPr lang="hu-HU" b="1" dirty="0" err="1"/>
              <a:t>Hockenhull</a:t>
            </a:r>
            <a:r>
              <a:rPr lang="hu-HU" b="1" dirty="0"/>
              <a:t> altábornagy </a:t>
            </a:r>
          </a:p>
          <a:p>
            <a:pPr algn="ctr"/>
            <a:r>
              <a:rPr lang="hu-HU" b="1" dirty="0"/>
              <a:t>(</a:t>
            </a:r>
            <a:r>
              <a:rPr lang="hu-HU" b="1" dirty="0" err="1"/>
              <a:t>Chief</a:t>
            </a:r>
            <a:r>
              <a:rPr lang="hu-HU" b="1" dirty="0"/>
              <a:t> of </a:t>
            </a:r>
            <a:r>
              <a:rPr lang="hu-HU" b="1" dirty="0" err="1"/>
              <a:t>Defence</a:t>
            </a:r>
            <a:r>
              <a:rPr lang="hu-HU" b="1" dirty="0"/>
              <a:t> </a:t>
            </a:r>
            <a:r>
              <a:rPr lang="hu-HU" b="1" dirty="0" err="1"/>
              <a:t>Intelligence</a:t>
            </a:r>
            <a:r>
              <a:rPr lang="hu-HU" b="1" dirty="0"/>
              <a:t>)</a:t>
            </a:r>
            <a:endParaRPr lang="en-GB" b="1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3ADF81C-C7E9-46B2-9DAF-E62A7EEEBA57}"/>
              </a:ext>
            </a:extLst>
          </p:cNvPr>
          <p:cNvSpPr txBox="1"/>
          <p:nvPr/>
        </p:nvSpPr>
        <p:spPr>
          <a:xfrm>
            <a:off x="0" y="660861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Forrás: Jane</a:t>
            </a:r>
            <a:r>
              <a:rPr lang="en-US" sz="800" dirty="0"/>
              <a:t>’s Intelligence Review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976851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3E32B7-21B2-4EE6-A9B6-7C05F03B0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/>
              <a:t>Geoinformációs</a:t>
            </a:r>
            <a:r>
              <a:rPr lang="hu-HU" b="1" dirty="0"/>
              <a:t> felderítés (GEOINT) </a:t>
            </a:r>
            <a:endParaRPr lang="en-GB" b="1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AB64693-FD6A-4D41-A4E7-3F7858979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11" y="2656116"/>
            <a:ext cx="6327790" cy="3559382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B405BD3-8D24-4372-9CB4-F88C6CCB2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656116"/>
            <a:ext cx="3464041" cy="355938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217A43D5-440D-4CC5-A3B8-2ECA9844014D}"/>
              </a:ext>
            </a:extLst>
          </p:cNvPr>
          <p:cNvSpPr txBox="1"/>
          <p:nvPr/>
        </p:nvSpPr>
        <p:spPr>
          <a:xfrm>
            <a:off x="1188034" y="6170253"/>
            <a:ext cx="3488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SkySat</a:t>
            </a:r>
            <a:r>
              <a:rPr lang="hu-HU" b="1" dirty="0"/>
              <a:t> műhold előkészítése</a:t>
            </a:r>
            <a:endParaRPr lang="en-GB" b="1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D048B16-6F61-4F43-A540-8DFFF387BE32}"/>
              </a:ext>
            </a:extLst>
          </p:cNvPr>
          <p:cNvSpPr txBox="1"/>
          <p:nvPr/>
        </p:nvSpPr>
        <p:spPr>
          <a:xfrm>
            <a:off x="838199" y="1501254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Az olcsó, kereskedelmi műholdak </a:t>
            </a:r>
            <a:r>
              <a:rPr lang="hu-HU" b="1" dirty="0" err="1"/>
              <a:t>geoinformációs</a:t>
            </a:r>
            <a:r>
              <a:rPr lang="hu-HU" b="1" dirty="0"/>
              <a:t> felderítési képességeket adhatnak a fejletlenebb </a:t>
            </a:r>
            <a:r>
              <a:rPr lang="hu-HU" b="1" dirty="0" err="1"/>
              <a:t>kombatánsoknak</a:t>
            </a:r>
            <a:r>
              <a:rPr lang="hu-HU" b="1" dirty="0"/>
              <a:t>, nem állami szereplőknek. </a:t>
            </a:r>
            <a:endParaRPr lang="en-GB" b="1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BBD0968-4457-42B4-89B8-81DD848A0B92}"/>
              </a:ext>
            </a:extLst>
          </p:cNvPr>
          <p:cNvSpPr txBox="1"/>
          <p:nvPr/>
        </p:nvSpPr>
        <p:spPr>
          <a:xfrm>
            <a:off x="0" y="6539585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Forrás: Baloldali kép – SSL</a:t>
            </a:r>
            <a:r>
              <a:rPr lang="en-US" sz="800" b="1" dirty="0"/>
              <a:t>/MDA </a:t>
            </a:r>
            <a:r>
              <a:rPr lang="en-US" sz="800" b="1" dirty="0" err="1"/>
              <a:t>Jobboldali</a:t>
            </a:r>
            <a:r>
              <a:rPr lang="en-US" sz="800" b="1" dirty="0"/>
              <a:t> k</a:t>
            </a:r>
            <a:r>
              <a:rPr lang="hu-HU" sz="800" b="1" dirty="0"/>
              <a:t>ép – </a:t>
            </a:r>
            <a:r>
              <a:rPr lang="hu-HU" sz="800" b="1" dirty="0" err="1"/>
              <a:t>Planet</a:t>
            </a:r>
            <a:r>
              <a:rPr lang="hu-HU" sz="800" b="1" dirty="0"/>
              <a:t> </a:t>
            </a:r>
            <a:endParaRPr lang="en-GB" sz="800" b="1" dirty="0"/>
          </a:p>
        </p:txBody>
      </p:sp>
    </p:spTree>
    <p:extLst>
      <p:ext uri="{BB962C8B-B14F-4D97-AF65-F5344CB8AC3E}">
        <p14:creationId xmlns:p14="http://schemas.microsoft.com/office/powerpoint/2010/main" val="3203998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3AE1DA-E783-4EC6-99AA-CBA15A043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Gyakorlati esettanulmányok </a:t>
            </a:r>
            <a:endParaRPr lang="en-GB" b="1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98AE4AB-C2C5-4AE5-92E3-EB5DA7953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75" y="1476624"/>
            <a:ext cx="4024952" cy="2264036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4470950-011D-4E30-8621-08F341F0D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6624"/>
            <a:ext cx="3346837" cy="223005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5B8A393-40AC-4D38-B9E9-DCA4ECFD5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75" y="4076007"/>
            <a:ext cx="4024955" cy="2264036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9EBFD577-5BCC-49B7-9D3F-E6442FBA6AF6}"/>
              </a:ext>
            </a:extLst>
          </p:cNvPr>
          <p:cNvSpPr txBox="1"/>
          <p:nvPr/>
        </p:nvSpPr>
        <p:spPr>
          <a:xfrm>
            <a:off x="7328847" y="3706675"/>
            <a:ext cx="414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  ↑ </a:t>
            </a:r>
            <a:r>
              <a:rPr lang="hu-HU" b="1" dirty="0" err="1"/>
              <a:t>Moszul</a:t>
            </a:r>
            <a:r>
              <a:rPr lang="hu-HU" b="1" dirty="0"/>
              <a:t>, Irak                  ↓</a:t>
            </a:r>
            <a:r>
              <a:rPr lang="hu-HU" b="1" dirty="0" err="1"/>
              <a:t>Rakka</a:t>
            </a:r>
            <a:r>
              <a:rPr lang="hu-HU" b="1" dirty="0"/>
              <a:t>, Szíria</a:t>
            </a:r>
            <a:endParaRPr lang="en-GB" b="1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236F68E0-67EF-45D1-88F4-1109C94CD5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77072"/>
            <a:ext cx="3466527" cy="2262971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4CFFDED8-3C5C-4B4C-B6C7-A74F18006564}"/>
              </a:ext>
            </a:extLst>
          </p:cNvPr>
          <p:cNvSpPr txBox="1"/>
          <p:nvPr/>
        </p:nvSpPr>
        <p:spPr>
          <a:xfrm>
            <a:off x="838200" y="3706675"/>
            <a:ext cx="346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↑ </a:t>
            </a:r>
            <a:r>
              <a:rPr lang="hu-HU" b="1" dirty="0" err="1"/>
              <a:t>Marawi</a:t>
            </a:r>
            <a:r>
              <a:rPr lang="hu-HU" b="1" dirty="0"/>
              <a:t>                     ↓Donyeck</a:t>
            </a:r>
            <a:endParaRPr lang="en-GB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0B0A48A-1C99-4ABE-8108-B9BC39551BA6}"/>
              </a:ext>
            </a:extLst>
          </p:cNvPr>
          <p:cNvSpPr txBox="1"/>
          <p:nvPr/>
        </p:nvSpPr>
        <p:spPr>
          <a:xfrm>
            <a:off x="0" y="659186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/>
              <a:t>Források: 1. </a:t>
            </a:r>
            <a:r>
              <a:rPr lang="hu-HU" sz="1000" dirty="0" err="1"/>
              <a:t>Marawi</a:t>
            </a:r>
            <a:r>
              <a:rPr lang="hu-HU" sz="1000" dirty="0"/>
              <a:t>: ABS-CBN News  2. Donyeck: </a:t>
            </a:r>
            <a:r>
              <a:rPr lang="hu-HU" sz="1000" dirty="0" err="1"/>
              <a:t>Getty</a:t>
            </a:r>
            <a:r>
              <a:rPr lang="hu-HU" sz="1000" dirty="0"/>
              <a:t> </a:t>
            </a:r>
            <a:r>
              <a:rPr lang="hu-HU" sz="1000" dirty="0" err="1"/>
              <a:t>Images</a:t>
            </a:r>
            <a:r>
              <a:rPr lang="hu-HU" sz="1000" dirty="0"/>
              <a:t> 3. </a:t>
            </a:r>
            <a:r>
              <a:rPr lang="hu-HU" sz="1000" dirty="0" err="1"/>
              <a:t>Moszul</a:t>
            </a:r>
            <a:r>
              <a:rPr lang="hu-HU" sz="1000" dirty="0"/>
              <a:t>: </a:t>
            </a:r>
            <a:r>
              <a:rPr lang="en-US" sz="1000" dirty="0"/>
              <a:t>AHMAD AL-RUBAYE/AFP/Getty Images</a:t>
            </a:r>
            <a:r>
              <a:rPr lang="hu-HU" sz="1000" dirty="0"/>
              <a:t>   4. </a:t>
            </a:r>
            <a:r>
              <a:rPr lang="hu-HU" sz="1000" dirty="0" err="1"/>
              <a:t>Rakka</a:t>
            </a:r>
            <a:r>
              <a:rPr lang="hu-HU" sz="1000" dirty="0"/>
              <a:t>: </a:t>
            </a:r>
            <a:r>
              <a:rPr lang="hu-HU" sz="1000" dirty="0" err="1"/>
              <a:t>Al</a:t>
            </a:r>
            <a:r>
              <a:rPr lang="hu-HU" sz="1000" dirty="0"/>
              <a:t> </a:t>
            </a:r>
            <a:r>
              <a:rPr lang="hu-HU" sz="1000" dirty="0" err="1"/>
              <a:t>Jazeera</a:t>
            </a:r>
            <a:r>
              <a:rPr lang="hu-HU" sz="1000" dirty="0"/>
              <a:t> 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23407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DF0ADD-178C-425A-B3F9-3F9F18773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Összegzés</a:t>
            </a:r>
            <a:endParaRPr lang="en-GB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2498899-1665-4A30-8454-A48602CEF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/>
              <a:t>A technológiai </a:t>
            </a:r>
            <a:r>
              <a:rPr lang="hu-HU" b="1" dirty="0" err="1"/>
              <a:t>váltotozások</a:t>
            </a:r>
            <a:r>
              <a:rPr lang="hu-HU" b="1" dirty="0"/>
              <a:t> </a:t>
            </a:r>
            <a:r>
              <a:rPr lang="hu-HU" b="1" dirty="0" err="1"/>
              <a:t>tulertékelése</a:t>
            </a:r>
            <a:r>
              <a:rPr lang="hu-HU" b="1" dirty="0"/>
              <a:t> hibás, az alulértékelése veszélyes. Ezek helyett szükséges a technológiák harcászati, műveleti és hadászati </a:t>
            </a:r>
            <a:r>
              <a:rPr lang="hu-HU" b="1" dirty="0" err="1"/>
              <a:t>szituálása</a:t>
            </a:r>
            <a:endParaRPr lang="hu-HU" b="1" dirty="0"/>
          </a:p>
          <a:p>
            <a:r>
              <a:rPr lang="hu-HU" b="1" dirty="0"/>
              <a:t>Emberi kompetencia </a:t>
            </a:r>
            <a:r>
              <a:rPr lang="en-US" b="1" dirty="0"/>
              <a:t>+ C2ISR &gt; Nagy m</a:t>
            </a:r>
            <a:r>
              <a:rPr lang="hu-HU" b="1" dirty="0" err="1"/>
              <a:t>éretű</a:t>
            </a:r>
            <a:r>
              <a:rPr lang="hu-HU" b="1" dirty="0"/>
              <a:t>, tömeges katonai jelenét a városban</a:t>
            </a:r>
          </a:p>
          <a:p>
            <a:r>
              <a:rPr lang="hu-HU" b="1" dirty="0"/>
              <a:t>Mesterséges intelligencia: gyorsabb csaták, de hosszabb háborúk</a:t>
            </a:r>
          </a:p>
          <a:p>
            <a:r>
              <a:rPr lang="hu-HU" b="1" dirty="0"/>
              <a:t>A fejlett állami szereplők technológiai előnyeinek csökkenése </a:t>
            </a:r>
          </a:p>
          <a:p>
            <a:r>
              <a:rPr lang="hu-HU" b="1" dirty="0"/>
              <a:t>A háború, városi harcok természete, sajátok logikája megmarad, de a technológiai fejlődéssel exponenciálisan gyorsul a tempó.</a:t>
            </a:r>
          </a:p>
          <a:p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50783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</Words>
  <Application>Microsoft Office PowerPoint</Application>
  <PresentationFormat>Szélesvásznú</PresentationFormat>
  <Paragraphs>57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3" baseType="lpstr">
      <vt:lpstr>Arial</vt:lpstr>
      <vt:lpstr>Garamond</vt:lpstr>
      <vt:lpstr>Office-téma</vt:lpstr>
      <vt:lpstr>Városi műveletek az információs korban </vt:lpstr>
      <vt:lpstr>Tartalom</vt:lpstr>
      <vt:lpstr>Az előadás premisszái</vt:lpstr>
      <vt:lpstr>Mesterséges intelligencia az urbánus környezetben</vt:lpstr>
      <vt:lpstr>Kibertér és az urbánus környezet találkozása</vt:lpstr>
      <vt:lpstr>Nyílt forrású információszerzés (OSINT)</vt:lpstr>
      <vt:lpstr>Geoinformációs felderítés (GEOINT) </vt:lpstr>
      <vt:lpstr>Gyakorlati esettanulmányok </vt:lpstr>
      <vt:lpstr>Összegzés</vt:lpstr>
      <vt:lpstr>Köszönöm a megtisztelő figyelmüket!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2019-11-08T21:20:07Z</dcterms:created>
  <dcterms:modified xsi:type="dcterms:W3CDTF">2019-11-08T21:20:11Z</dcterms:modified>
</cp:coreProperties>
</file>